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85" r:id="rId2"/>
    <p:sldId id="286" r:id="rId3"/>
    <p:sldId id="287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295" r:id="rId12"/>
    <p:sldId id="296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tif>
</file>

<file path=ppt/media/image11.tif>
</file>

<file path=ppt/media/image12.tif>
</file>

<file path=ppt/media/image13.tif>
</file>

<file path=ppt/media/image2.png>
</file>

<file path=ppt/media/image3.png>
</file>

<file path=ppt/media/image4.png>
</file>

<file path=ppt/media/image5.tif>
</file>

<file path=ppt/media/image6.pn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627569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617931575_1991x1322.jpg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740627569_2880x1920.jpg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996267730_2880x1920.jpg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996267730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36959463_1989x1321.jpg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17931575_1991x1322.jpg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937" y="1539656"/>
            <a:ext cx="20602125" cy="9929854"/>
          </a:xfrm>
          <a:prstGeom prst="rect">
            <a:avLst/>
          </a:prstGeom>
          <a:ln w="12700">
            <a:miter lim="400000"/>
          </a:ln>
        </p:spPr>
      </p:pic>
      <p:sp>
        <p:nvSpPr>
          <p:cNvPr id="341" name="Hybrid/SSHD"/>
          <p:cNvSpPr txBox="1"/>
          <p:nvPr/>
        </p:nvSpPr>
        <p:spPr>
          <a:xfrm>
            <a:off x="5758886" y="921232"/>
            <a:ext cx="194858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Hybrid/SSHD</a:t>
            </a:r>
          </a:p>
        </p:txBody>
      </p:sp>
      <p:sp>
        <p:nvSpPr>
          <p:cNvPr id="342" name="HDD"/>
          <p:cNvSpPr txBox="1"/>
          <p:nvPr/>
        </p:nvSpPr>
        <p:spPr>
          <a:xfrm>
            <a:off x="17262916" y="1809044"/>
            <a:ext cx="76352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HDD</a:t>
            </a:r>
          </a:p>
        </p:txBody>
      </p:sp>
      <p:sp>
        <p:nvSpPr>
          <p:cNvPr id="343" name="SSD"/>
          <p:cNvSpPr txBox="1"/>
          <p:nvPr/>
        </p:nvSpPr>
        <p:spPr>
          <a:xfrm>
            <a:off x="6371229" y="7800432"/>
            <a:ext cx="72390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SSD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42" y="1108899"/>
            <a:ext cx="17377633" cy="114982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What’s bes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What’s best?</a:t>
            </a:r>
          </a:p>
        </p:txBody>
      </p:sp>
      <p:sp>
        <p:nvSpPr>
          <p:cNvPr id="374" name="Establishment– AWS is the winner as it has a head start of 5 years over its counterparts.…"/>
          <p:cNvSpPr txBox="1">
            <a:spLocks noGrp="1"/>
          </p:cNvSpPr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 marL="457200" indent="-457200" defTabSz="457200">
              <a:lnSpc>
                <a:spcPct val="150000"/>
              </a:lnSpc>
              <a:spcBef>
                <a:spcPts val="0"/>
              </a:spcBef>
              <a:defRPr sz="3600">
                <a:solidFill>
                  <a:srgbClr val="172735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</a:t>
            </a:r>
            <a:r>
              <a:rPr b="1"/>
              <a:t>Establishment</a:t>
            </a:r>
            <a:r>
              <a:t>– AWS is the winner as it has a head start of 5 years over its counterparts.</a:t>
            </a:r>
          </a:p>
          <a:p>
            <a:pPr marL="457200" indent="-457200" defTabSz="457200">
              <a:lnSpc>
                <a:spcPct val="150000"/>
              </a:lnSpc>
              <a:spcBef>
                <a:spcPts val="0"/>
              </a:spcBef>
              <a:defRPr sz="3600">
                <a:solidFill>
                  <a:srgbClr val="172735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</a:t>
            </a:r>
            <a:r>
              <a:rPr b="1"/>
              <a:t>Growth Rate</a:t>
            </a:r>
            <a:r>
              <a:t>– Here the winner is GCP as it is currently clocking growth rate close to 100%.</a:t>
            </a:r>
          </a:p>
          <a:p>
            <a:pPr marL="457200" indent="-457200" defTabSz="457200">
              <a:lnSpc>
                <a:spcPct val="150000"/>
              </a:lnSpc>
              <a:spcBef>
                <a:spcPts val="0"/>
              </a:spcBef>
              <a:defRPr sz="3600">
                <a:solidFill>
                  <a:srgbClr val="172735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</a:t>
            </a:r>
            <a:r>
              <a:rPr b="1"/>
              <a:t>Market Share</a:t>
            </a:r>
            <a:r>
              <a:t>– Hands down goes to AWS with a 33% market share.</a:t>
            </a:r>
          </a:p>
          <a:p>
            <a:pPr marL="457200" indent="-457200" defTabSz="457200">
              <a:lnSpc>
                <a:spcPct val="150000"/>
              </a:lnSpc>
              <a:spcBef>
                <a:spcPts val="0"/>
              </a:spcBef>
              <a:defRPr sz="3600">
                <a:solidFill>
                  <a:srgbClr val="172735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</a:t>
            </a:r>
            <a:r>
              <a:rPr b="1"/>
              <a:t>Brands</a:t>
            </a:r>
            <a:r>
              <a:t>– With several top companies using all three, it is a tie between them.</a:t>
            </a:r>
          </a:p>
          <a:p>
            <a:pPr marL="457200" indent="-457200" defTabSz="457200">
              <a:lnSpc>
                <a:spcPct val="150000"/>
              </a:lnSpc>
              <a:spcBef>
                <a:spcPts val="0"/>
              </a:spcBef>
              <a:defRPr sz="3600">
                <a:solidFill>
                  <a:srgbClr val="172735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</a:t>
            </a:r>
            <a:r>
              <a:rPr b="1"/>
              <a:t>Availability zone</a:t>
            </a:r>
            <a:r>
              <a:t>– Clear winner is AWS with a greater number of regions and availability zones.</a:t>
            </a:r>
          </a:p>
          <a:p>
            <a:pPr marL="457200" indent="-457200" defTabSz="457200">
              <a:lnSpc>
                <a:spcPct val="150000"/>
              </a:lnSpc>
              <a:spcBef>
                <a:spcPts val="0"/>
              </a:spcBef>
              <a:defRPr sz="3600">
                <a:solidFill>
                  <a:srgbClr val="172735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</a:t>
            </a:r>
            <a:r>
              <a:rPr b="1"/>
              <a:t>Pricing model</a:t>
            </a:r>
            <a:r>
              <a:t>–   the presence of customer-friendly pricing models and discounts makes GCP the clear winner.</a:t>
            </a:r>
          </a:p>
          <a:p>
            <a:pPr marL="457200" indent="-457200" defTabSz="457200">
              <a:lnSpc>
                <a:spcPct val="150000"/>
              </a:lnSpc>
              <a:spcBef>
                <a:spcPts val="0"/>
              </a:spcBef>
              <a:defRPr sz="3600">
                <a:solidFill>
                  <a:srgbClr val="172735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</a:t>
            </a:r>
            <a:r>
              <a:rPr b="1"/>
              <a:t>Services</a:t>
            </a:r>
            <a:r>
              <a:t>– AWS leads the way with the volumes of services provided but with respect to the integration with open-source and on-site platforms Azure leads the pack.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0691" y="4415727"/>
            <a:ext cx="17242618" cy="4884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tor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Storage</a:t>
            </a:r>
          </a:p>
        </p:txBody>
      </p:sp>
      <p:sp>
        <p:nvSpPr>
          <p:cNvPr id="346" name="Vey fast I/O…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1971000" cy="9702496"/>
          </a:xfrm>
          <a:prstGeom prst="rect">
            <a:avLst/>
          </a:prstGeom>
        </p:spPr>
        <p:txBody>
          <a:bodyPr/>
          <a:lstStyle/>
          <a:p>
            <a:pPr marL="554736" indent="-554736" defTabSz="2218888">
              <a:spcBef>
                <a:spcPts val="4000"/>
              </a:spcBef>
              <a:defRPr sz="4368"/>
            </a:pPr>
            <a:endParaRPr/>
          </a:p>
          <a:p>
            <a:pPr marL="554736" indent="-554736" defTabSz="2218888">
              <a:spcBef>
                <a:spcPts val="4000"/>
              </a:spcBef>
              <a:defRPr sz="4368"/>
            </a:pPr>
            <a:endParaRPr/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Vey fast I/O 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Ephemeral 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endParaRPr/>
          </a:p>
          <a:p>
            <a:pPr marL="554736" indent="-554736" defTabSz="2218888">
              <a:spcBef>
                <a:spcPts val="4000"/>
              </a:spcBef>
              <a:defRPr sz="4368"/>
            </a:pPr>
            <a:endParaRPr/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Flexible 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Network Based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Replication/Snapshot</a:t>
            </a:r>
          </a:p>
        </p:txBody>
      </p:sp>
      <p:pic>
        <p:nvPicPr>
          <p:cNvPr id="34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726" y="3046315"/>
            <a:ext cx="3759201" cy="1651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4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726" y="7551009"/>
            <a:ext cx="3759201" cy="1651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tor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Storage</a:t>
            </a:r>
          </a:p>
        </p:txBody>
      </p:sp>
      <p:sp>
        <p:nvSpPr>
          <p:cNvPr id="351" name="Shared Cloud File storage aka NAS…"/>
          <p:cNvSpPr txBox="1">
            <a:spLocks noGrp="1"/>
          </p:cNvSpPr>
          <p:nvPr>
            <p:ph type="body" idx="1"/>
          </p:nvPr>
        </p:nvSpPr>
        <p:spPr>
          <a:xfrm>
            <a:off x="1206500" y="2802020"/>
            <a:ext cx="21971000" cy="9702496"/>
          </a:xfrm>
          <a:prstGeom prst="rect">
            <a:avLst/>
          </a:prstGeom>
        </p:spPr>
        <p:txBody>
          <a:bodyPr/>
          <a:lstStyle/>
          <a:p>
            <a:endParaRPr/>
          </a:p>
          <a:p>
            <a:endParaRPr/>
          </a:p>
          <a:p>
            <a:pPr lvl="1"/>
            <a:r>
              <a:t>Shared Cloud File storage aka NAS</a:t>
            </a:r>
          </a:p>
          <a:p>
            <a:endParaRPr/>
          </a:p>
          <a:p>
            <a:endParaRPr/>
          </a:p>
          <a:p>
            <a:endParaRPr/>
          </a:p>
          <a:p>
            <a:pPr lvl="1"/>
            <a:r>
              <a:t>Object store</a:t>
            </a:r>
          </a:p>
        </p:txBody>
      </p:sp>
      <p:pic>
        <p:nvPicPr>
          <p:cNvPr id="3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705" y="3388681"/>
            <a:ext cx="3759201" cy="1651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874" y="7303691"/>
            <a:ext cx="3521101" cy="17605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59" y="1272522"/>
            <a:ext cx="23911882" cy="11170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Let’s talk numb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Let’s talk numbers</a:t>
            </a:r>
          </a:p>
        </p:txBody>
      </p:sp>
      <p:pic>
        <p:nvPicPr>
          <p:cNvPr id="3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757" y="2421044"/>
            <a:ext cx="16448486" cy="109656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rowth ra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Growth rate</a:t>
            </a:r>
          </a:p>
        </p:txBody>
      </p:sp>
      <p:pic>
        <p:nvPicPr>
          <p:cNvPr id="3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907" y="2473379"/>
            <a:ext cx="18978186" cy="106699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5" y="785687"/>
            <a:ext cx="24289250" cy="12144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AW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AWS</a:t>
            </a:r>
          </a:p>
        </p:txBody>
      </p:sp>
      <p:pic>
        <p:nvPicPr>
          <p:cNvPr id="3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575" y="4264393"/>
            <a:ext cx="20748850" cy="51872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Az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Azure</a:t>
            </a:r>
          </a:p>
        </p:txBody>
      </p:sp>
      <p:pic>
        <p:nvPicPr>
          <p:cNvPr id="36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080" y="2357945"/>
            <a:ext cx="19491840" cy="112306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176</Words>
  <Application>Microsoft Macintosh PowerPoint</Application>
  <PresentationFormat>Custom</PresentationFormat>
  <Paragraphs>33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Helvetica Neue</vt:lpstr>
      <vt:lpstr>Helvetica Neue Medium</vt:lpstr>
      <vt:lpstr>Times Roman</vt:lpstr>
      <vt:lpstr>30_BasicColor</vt:lpstr>
      <vt:lpstr>PowerPoint Presentation</vt:lpstr>
      <vt:lpstr>Storage</vt:lpstr>
      <vt:lpstr>Storage</vt:lpstr>
      <vt:lpstr>PowerPoint Presentation</vt:lpstr>
      <vt:lpstr>Let’s talk numbers</vt:lpstr>
      <vt:lpstr>Growth rate</vt:lpstr>
      <vt:lpstr>PowerPoint Presentation</vt:lpstr>
      <vt:lpstr>AWS</vt:lpstr>
      <vt:lpstr>Azure</vt:lpstr>
      <vt:lpstr>PowerPoint Presentation</vt:lpstr>
      <vt:lpstr>What’s best?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Riddhima Chandra</cp:lastModifiedBy>
  <cp:revision>2</cp:revision>
  <dcterms:modified xsi:type="dcterms:W3CDTF">2021-09-17T04:58:32Z</dcterms:modified>
</cp:coreProperties>
</file>